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57" r:id="rId2"/>
    <p:sldId id="337" r:id="rId3"/>
    <p:sldId id="259" r:id="rId4"/>
    <p:sldId id="263" r:id="rId5"/>
    <p:sldId id="264" r:id="rId6"/>
    <p:sldId id="265" r:id="rId7"/>
    <p:sldId id="266" r:id="rId8"/>
    <p:sldId id="273" r:id="rId9"/>
    <p:sldId id="274" r:id="rId10"/>
    <p:sldId id="275" r:id="rId11"/>
    <p:sldId id="338" r:id="rId12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C1C1C"/>
    <a:srgbClr val="FF0000"/>
    <a:srgbClr val="FFFF66"/>
    <a:srgbClr val="FFD44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76" autoAdjust="0"/>
    <p:restoredTop sz="87592" autoAdjust="0"/>
  </p:normalViewPr>
  <p:slideViewPr>
    <p:cSldViewPr>
      <p:cViewPr varScale="1">
        <p:scale>
          <a:sx n="100" d="100"/>
          <a:sy n="100" d="100"/>
        </p:scale>
        <p:origin x="1722" y="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DB920E-CE7F-472C-AC30-6C8AA569E624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4B0683-F12E-45DC-9FA2-5E73EECEB297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4134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Afbeelding</a:t>
            </a:r>
            <a:r>
              <a:rPr lang="en-GB" dirty="0"/>
              <a:t>: https://www.flickr.com/photos/studiodxavier/6063335422 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4B0683-F12E-45DC-9FA2-5E73EECEB297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610270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err="1"/>
              <a:t>Verhaal</a:t>
            </a:r>
            <a:r>
              <a:rPr lang="en-GB" dirty="0"/>
              <a:t> </a:t>
            </a:r>
            <a:r>
              <a:rPr lang="en-GB" dirty="0" err="1"/>
              <a:t>komt</a:t>
            </a:r>
            <a:r>
              <a:rPr lang="en-GB" dirty="0"/>
              <a:t> van: https://www.buzzfeed.com/awesomer/boo-scared-you</a:t>
            </a: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56E-7A65-4ECF-85FE-57CA8BBB7CC8}" type="slidenum">
              <a:rPr lang="en-GB" smtClean="0"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4864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De </a:t>
            </a:r>
            <a:r>
              <a:rPr lang="en-GB" dirty="0" err="1"/>
              <a:t>foto</a:t>
            </a:r>
            <a:r>
              <a:rPr lang="en-GB" dirty="0"/>
              <a:t> is de link</a:t>
            </a:r>
            <a:r>
              <a:rPr lang="en-GB" baseline="0" dirty="0"/>
              <a:t> </a:t>
            </a:r>
            <a:r>
              <a:rPr lang="en-GB" baseline="0" dirty="0" err="1"/>
              <a:t>naar</a:t>
            </a:r>
            <a:r>
              <a:rPr lang="en-GB" baseline="0" dirty="0"/>
              <a:t> de clip. </a:t>
            </a:r>
            <a:r>
              <a:rPr lang="en-GB" baseline="0" dirty="0" err="1"/>
              <a:t>Deze</a:t>
            </a:r>
            <a:r>
              <a:rPr lang="en-GB" baseline="0" dirty="0"/>
              <a:t> </a:t>
            </a:r>
            <a:r>
              <a:rPr lang="en-GB" baseline="0" dirty="0" err="1"/>
              <a:t>tekst</a:t>
            </a:r>
            <a:r>
              <a:rPr lang="en-GB" baseline="0" dirty="0"/>
              <a:t> </a:t>
            </a:r>
            <a:r>
              <a:rPr lang="en-GB" baseline="0" dirty="0" err="1"/>
              <a:t>staat</a:t>
            </a:r>
            <a:r>
              <a:rPr lang="en-GB" baseline="0" dirty="0"/>
              <a:t> in het begin van het </a:t>
            </a:r>
            <a:r>
              <a:rPr lang="en-GB" baseline="0" dirty="0" err="1"/>
              <a:t>nummer</a:t>
            </a:r>
            <a:r>
              <a:rPr lang="en-GB" baseline="0" dirty="0"/>
              <a:t>.</a:t>
            </a:r>
            <a:endParaRPr lang="en-GB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C3456E-7A65-4ECF-85FE-57CA8BBB7CC8}" type="slidenum">
              <a:rPr lang="en-GB" smtClean="0"/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89369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ln w="38100" cap="rnd" cmpd="sng">
            <a:solidFill>
              <a:schemeClr val="bg1"/>
            </a:solidFill>
          </a:ln>
        </p:spPr>
        <p:txBody>
          <a:bodyPr/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>
              <a:defRPr sz="2000">
                <a:latin typeface="Candara" panose="020E050203030302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</a:lstStyle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84280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1560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762566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 om de ondertitelstijl van het model te bewerken</a:t>
            </a:r>
            <a:endParaRPr lang="en-GB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6174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75774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319171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0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865448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374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/>
              <a:t>Klik om de modelstijlen te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322812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/>
              <a:t>Klik om de stijl te bewerken</a:t>
            </a:r>
            <a:endParaRPr lang="en-GB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BAB902-15E9-4F86-AF14-2320F0C9AB4F}" type="datetimeFigureOut">
              <a:rPr lang="en-GB" smtClean="0"/>
              <a:t>06/01/2021</a:t>
            </a:fld>
            <a:endParaRPr lang="en-GB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D37A17-43AC-4702-9102-63CAD151EBCF}" type="slidenum">
              <a:rPr lang="en-GB" smtClean="0"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391453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hoek 6"/>
          <p:cNvSpPr/>
          <p:nvPr userDrawn="1"/>
        </p:nvSpPr>
        <p:spPr>
          <a:xfrm>
            <a:off x="323528" y="188640"/>
            <a:ext cx="8568952" cy="6552728"/>
          </a:xfrm>
          <a:prstGeom prst="rect">
            <a:avLst/>
          </a:prstGeom>
          <a:solidFill>
            <a:srgbClr val="FFD44B">
              <a:alpha val="8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sz="2000">
              <a:latin typeface="Candara" panose="020E0502030303020204" pitchFamily="34" charset="0"/>
            </a:endParaRPr>
          </a:p>
        </p:txBody>
      </p:sp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dirty="0"/>
              <a:t>Klik om de stijl te bewerken</a:t>
            </a:r>
            <a:endParaRPr lang="en-GB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412776"/>
            <a:ext cx="8229600" cy="51125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dirty="0"/>
              <a:t>Klik om de modelstijlen te bewerken</a:t>
            </a:r>
          </a:p>
          <a:p>
            <a:pPr lvl="1"/>
            <a:r>
              <a:rPr lang="nl-NL" dirty="0"/>
              <a:t>Tweede niveau</a:t>
            </a:r>
          </a:p>
          <a:p>
            <a:pPr lvl="2"/>
            <a:r>
              <a:rPr lang="nl-NL" dirty="0"/>
              <a:t>Derde niveau</a:t>
            </a:r>
          </a:p>
          <a:p>
            <a:pPr lvl="3"/>
            <a:r>
              <a:rPr lang="nl-NL" dirty="0"/>
              <a:t>Vierde niveau</a:t>
            </a:r>
          </a:p>
          <a:p>
            <a:pPr lvl="4"/>
            <a:r>
              <a:rPr lang="nl-NL" dirty="0"/>
              <a:t>Vijfde niveau</a:t>
            </a:r>
            <a:endParaRPr lang="en-GB" dirty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8BAB902-15E9-4F86-AF14-2320F0C9AB4F}" type="datetimeFigureOut">
              <a:rPr lang="en-GB" smtClean="0"/>
              <a:pPr/>
              <a:t>06/01/2021</a:t>
            </a:fld>
            <a:endParaRPr lang="en-GB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endParaRPr lang="en-GB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chemeClr val="tx1">
                    <a:tint val="75000"/>
                  </a:schemeClr>
                </a:solidFill>
                <a:latin typeface="Candara" panose="020E0502030303020204" pitchFamily="34" charset="0"/>
              </a:defRPr>
            </a:lvl1pPr>
          </a:lstStyle>
          <a:p>
            <a:fld id="{0FD37A17-43AC-4702-9102-63CAD151EBCF}" type="slidenum">
              <a:rPr lang="en-GB" smtClean="0"/>
              <a:pPr/>
              <a:t>‹nr.›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412385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2800" b="1" kern="1200">
          <a:solidFill>
            <a:schemeClr val="tx1"/>
          </a:solidFill>
          <a:latin typeface="Candara" panose="020E0502030303020204" pitchFamily="34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>
              <a:lumMod val="85000"/>
              <a:lumOff val="15000"/>
            </a:schemeClr>
          </a:solidFill>
          <a:latin typeface="Candara" panose="020E0502030303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Timeline</a:t>
            </a:r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484784"/>
            <a:ext cx="4546848" cy="5040560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dirty="0">
              <a:latin typeface="Candara" panose="020E0502030303020204" pitchFamily="34" charset="0"/>
            </a:endParaRPr>
          </a:p>
          <a:p>
            <a:r>
              <a:rPr lang="nl-NL" dirty="0"/>
              <a:t>Planning </a:t>
            </a:r>
            <a:r>
              <a:rPr lang="nl-NL" dirty="0" err="1"/>
              <a:t>oral</a:t>
            </a:r>
            <a:r>
              <a:rPr lang="nl-NL" dirty="0"/>
              <a:t> </a:t>
            </a:r>
            <a:r>
              <a:rPr lang="nl-NL" dirty="0" err="1"/>
              <a:t>exams</a:t>
            </a:r>
            <a:endParaRPr lang="nl-NL" dirty="0"/>
          </a:p>
          <a:p>
            <a:endParaRPr lang="nl-NL" dirty="0"/>
          </a:p>
          <a:p>
            <a:r>
              <a:rPr lang="nl-NL" dirty="0" err="1"/>
              <a:t>Grammar</a:t>
            </a:r>
            <a:r>
              <a:rPr lang="nl-NL" dirty="0"/>
              <a:t>: Past Simple </a:t>
            </a:r>
            <a:r>
              <a:rPr lang="nl-NL" dirty="0" err="1"/>
              <a:t>and</a:t>
            </a:r>
            <a:r>
              <a:rPr lang="nl-NL" dirty="0"/>
              <a:t> Present perfect</a:t>
            </a:r>
          </a:p>
          <a:p>
            <a:endParaRPr lang="nl-NL" dirty="0"/>
          </a:p>
          <a:p>
            <a:r>
              <a:rPr lang="nl-NL" dirty="0" err="1"/>
              <a:t>Work</a:t>
            </a:r>
            <a:r>
              <a:rPr lang="nl-NL" dirty="0"/>
              <a:t> </a:t>
            </a:r>
            <a:r>
              <a:rPr lang="nl-NL" dirty="0" err="1"/>
              <a:t>from</a:t>
            </a:r>
            <a:r>
              <a:rPr lang="nl-NL" dirty="0"/>
              <a:t> </a:t>
            </a:r>
            <a:r>
              <a:rPr lang="nl-NL" dirty="0" err="1"/>
              <a:t>the</a:t>
            </a:r>
            <a:r>
              <a:rPr lang="nl-NL" dirty="0"/>
              <a:t> </a:t>
            </a:r>
            <a:r>
              <a:rPr lang="nl-NL" dirty="0" err="1"/>
              <a:t>book</a:t>
            </a:r>
            <a:endParaRPr lang="nl-NL" dirty="0"/>
          </a:p>
          <a:p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4724" y="1484784"/>
            <a:ext cx="3596987" cy="4896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70560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Perfect – Example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Past Simple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Present Perfect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48" y="1412776"/>
            <a:ext cx="558339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Ovaal 5"/>
          <p:cNvSpPr/>
          <p:nvPr/>
        </p:nvSpPr>
        <p:spPr>
          <a:xfrm>
            <a:off x="5148064" y="5229200"/>
            <a:ext cx="1728192" cy="7920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al 6"/>
          <p:cNvSpPr/>
          <p:nvPr/>
        </p:nvSpPr>
        <p:spPr>
          <a:xfrm>
            <a:off x="4283968" y="5809808"/>
            <a:ext cx="3168352" cy="792088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5498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8DD63C-C302-43F9-AACA-FA461B886A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3" name="Ondertitel 2">
            <a:extLst>
              <a:ext uri="{FF2B5EF4-FFF2-40B4-BE49-F238E27FC236}">
                <a16:creationId xmlns:a16="http://schemas.microsoft.com/office/drawing/2014/main" id="{838A125C-4472-4BA6-BB65-9D5F610A023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nl-NL"/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171CEEFA-9012-4ED0-9B66-27C26172F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7485858"/>
              </p:ext>
            </p:extLst>
          </p:nvPr>
        </p:nvGraphicFramePr>
        <p:xfrm>
          <a:off x="539552" y="476672"/>
          <a:ext cx="8136904" cy="612068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19211">
                  <a:extLst>
                    <a:ext uri="{9D8B030D-6E8A-4147-A177-3AD203B41FA5}">
                      <a16:colId xmlns:a16="http://schemas.microsoft.com/office/drawing/2014/main" val="497760845"/>
                    </a:ext>
                  </a:extLst>
                </a:gridCol>
                <a:gridCol w="3408405">
                  <a:extLst>
                    <a:ext uri="{9D8B030D-6E8A-4147-A177-3AD203B41FA5}">
                      <a16:colId xmlns:a16="http://schemas.microsoft.com/office/drawing/2014/main" val="3171133827"/>
                    </a:ext>
                  </a:extLst>
                </a:gridCol>
                <a:gridCol w="3409288">
                  <a:extLst>
                    <a:ext uri="{9D8B030D-6E8A-4147-A177-3AD203B41FA5}">
                      <a16:colId xmlns:a16="http://schemas.microsoft.com/office/drawing/2014/main" val="1202236464"/>
                    </a:ext>
                  </a:extLst>
                </a:gridCol>
              </a:tblGrid>
              <a:tr h="746609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en-GB" sz="1800">
                          <a:effectLst/>
                        </a:rPr>
                        <a:t>Past Simple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400">
                          <a:effectLst/>
                        </a:rPr>
                        <a:t>Ik werkte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nl-NL" sz="1800">
                          <a:effectLst/>
                        </a:rPr>
                        <a:t>Present Perfect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400">
                          <a:effectLst/>
                        </a:rPr>
                        <a:t>Ik heb gewerkt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43037720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When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100">
                          <a:effectLst/>
                        </a:rPr>
                        <a:t>Duidelijk wanneer het gebeurd is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100">
                          <a:effectLst/>
                        </a:rPr>
                        <a:t>Onduidelijk wanneer het gebeurd is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5982609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Rule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ww + 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Have/ has + ww + 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65865441"/>
                  </a:ext>
                </a:extLst>
              </a:tr>
              <a:tr h="902746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Uitzonderingen</a:t>
                      </a:r>
                      <a:endParaRPr lang="nl-NL" sz="110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op de regel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100">
                          <a:effectLst/>
                        </a:rPr>
                        <a:t>Irregular verbs (onregelmatige ww.) zijn allemaal verschillend en moet je uit je hoofd leren. Krijg je op stencil.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nl-NL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600037029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How                  I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have 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07284544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You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have 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7840389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She / He / It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has 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6334691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We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have 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004380634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 algn="r"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They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have worked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371362411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Indicator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Yesterday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For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1470249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In 1983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Yet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738710541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Last week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Never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49721407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Three days ago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Ever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928908703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A minute ago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Just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229067622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When I was young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Already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79164944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Since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6178884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- Once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07987108"/>
                  </a:ext>
                </a:extLst>
              </a:tr>
              <a:tr h="279458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0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>
                          <a:effectLst/>
                        </a:rPr>
                        <a:t> </a:t>
                      </a:r>
                      <a:endParaRPr lang="nl-NL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</a:pPr>
                      <a:r>
                        <a:rPr lang="en-GB" sz="1100" dirty="0">
                          <a:effectLst/>
                        </a:rPr>
                        <a:t>- Recently</a:t>
                      </a:r>
                      <a:endParaRPr lang="nl-NL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52376028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6359609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24B17F55-3001-4A04-88CC-BBFF330407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Planning </a:t>
            </a:r>
            <a:r>
              <a:rPr lang="nl-NL" dirty="0" err="1"/>
              <a:t>oral</a:t>
            </a:r>
            <a:r>
              <a:rPr lang="nl-NL" dirty="0"/>
              <a:t> </a:t>
            </a:r>
            <a:r>
              <a:rPr lang="nl-NL" dirty="0" err="1"/>
              <a:t>exams</a:t>
            </a:r>
            <a:endParaRPr lang="nl-NL" dirty="0"/>
          </a:p>
        </p:txBody>
      </p:sp>
      <p:graphicFrame>
        <p:nvGraphicFramePr>
          <p:cNvPr id="6" name="Tabel 6">
            <a:extLst>
              <a:ext uri="{FF2B5EF4-FFF2-40B4-BE49-F238E27FC236}">
                <a16:creationId xmlns:a16="http://schemas.microsoft.com/office/drawing/2014/main" id="{D41B8905-C2DE-44ED-809D-337C6537410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14885596"/>
              </p:ext>
            </p:extLst>
          </p:nvPr>
        </p:nvGraphicFramePr>
        <p:xfrm>
          <a:off x="457200" y="1340768"/>
          <a:ext cx="8229600" cy="5196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241135551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597989868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8825303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14812182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325681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Week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DV21 A – 1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DV 21 A –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DV 21 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HO 21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904500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3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Demi, Indy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Ties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022618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/>
                        <a:t>Steffie</a:t>
                      </a:r>
                      <a:r>
                        <a:rPr lang="nl-NL" sz="1400" dirty="0"/>
                        <a:t>, Gijs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Dennis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79377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5 (8/9 Dec.)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1" dirty="0"/>
                        <a:t>Test: </a:t>
                      </a:r>
                      <a:r>
                        <a:rPr lang="nl-NL" sz="1400" i="1" dirty="0" err="1"/>
                        <a:t>Vocab</a:t>
                      </a:r>
                      <a:r>
                        <a:rPr lang="nl-NL" sz="1400" i="1" dirty="0"/>
                        <a:t> + </a:t>
                      </a:r>
                      <a:r>
                        <a:rPr lang="nl-NL" sz="1400" i="1" dirty="0" err="1"/>
                        <a:t>Grammar</a:t>
                      </a:r>
                      <a:endParaRPr lang="nl-NL" sz="1400" i="1" dirty="0"/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nl-NL" sz="1400" i="1"/>
                        <a:t>Gijs</a:t>
                      </a:r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i="1" dirty="0"/>
                        <a:t>Test: </a:t>
                      </a:r>
                      <a:r>
                        <a:rPr lang="nl-NL" sz="1400" i="1" dirty="0" err="1"/>
                        <a:t>Vocab</a:t>
                      </a:r>
                      <a:r>
                        <a:rPr lang="nl-NL" sz="1400" i="1" dirty="0"/>
                        <a:t> + </a:t>
                      </a:r>
                      <a:r>
                        <a:rPr lang="nl-NL" sz="1400" i="1" dirty="0" err="1"/>
                        <a:t>Grammar</a:t>
                      </a:r>
                      <a:endParaRPr lang="nl-NL" sz="1400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Chelsey</a:t>
                      </a:r>
                    </a:p>
                    <a:p>
                      <a:r>
                        <a:rPr lang="nl-NL" sz="1400" dirty="0"/>
                        <a:t>Angela</a:t>
                      </a:r>
                    </a:p>
                    <a:p>
                      <a:r>
                        <a:rPr lang="nl-NL" sz="1400" dirty="0"/>
                        <a:t>Floortje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893349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6 (15/16 Dec)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/>
                        <a:t>Steffie</a:t>
                      </a:r>
                      <a:endParaRPr lang="nl-NL" sz="1400" dirty="0"/>
                    </a:p>
                    <a:p>
                      <a:r>
                        <a:rPr lang="nl-NL" sz="1400" dirty="0"/>
                        <a:t>Demi</a:t>
                      </a:r>
                    </a:p>
                    <a:p>
                      <a:r>
                        <a:rPr lang="nl-NL" sz="1400" dirty="0"/>
                        <a:t>Indy</a:t>
                      </a:r>
                    </a:p>
                    <a:p>
                      <a:r>
                        <a:rPr lang="nl-NL" sz="1400" dirty="0"/>
                        <a:t>Lynn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Lisa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Ilja</a:t>
                      </a:r>
                    </a:p>
                    <a:p>
                      <a:r>
                        <a:rPr lang="nl-NL" sz="1400" dirty="0"/>
                        <a:t>Yoeri</a:t>
                      </a:r>
                    </a:p>
                    <a:p>
                      <a:r>
                        <a:rPr lang="nl-NL" sz="1400" dirty="0"/>
                        <a:t>Sofie</a:t>
                      </a:r>
                    </a:p>
                    <a:p>
                      <a:r>
                        <a:rPr lang="nl-NL" sz="1400" dirty="0"/>
                        <a:t>Lars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12808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7 (5/6 Jan)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Naomi</a:t>
                      </a:r>
                    </a:p>
                    <a:p>
                      <a:r>
                        <a:rPr lang="nl-NL" sz="1400" dirty="0"/>
                        <a:t>Lana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Jaimy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/>
                        <a:t>Roksana</a:t>
                      </a:r>
                      <a:endParaRPr lang="nl-NL" sz="1400" dirty="0"/>
                    </a:p>
                    <a:p>
                      <a:r>
                        <a:rPr lang="nl-NL" sz="1400" dirty="0"/>
                        <a:t>Romy</a:t>
                      </a:r>
                    </a:p>
                    <a:p>
                      <a:r>
                        <a:rPr lang="nl-NL" sz="1400" dirty="0"/>
                        <a:t>Noa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72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 dirty="0"/>
                        <a:t>8 (12/13 Jan)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Pim</a:t>
                      </a:r>
                      <a:r>
                        <a:rPr lang="nl-NL" sz="1400"/>
                        <a:t>, Alicia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/>
                        <a:t>Niels</a:t>
                      </a:r>
                    </a:p>
                    <a:p>
                      <a:r>
                        <a:rPr lang="nl-NL" sz="1400" dirty="0"/>
                        <a:t>Martijn</a:t>
                      </a:r>
                    </a:p>
                    <a:p>
                      <a:r>
                        <a:rPr lang="nl-NL" sz="1400" dirty="0"/>
                        <a:t>Sander</a:t>
                      </a:r>
                    </a:p>
                    <a:p>
                      <a:r>
                        <a:rPr lang="nl-NL" sz="1400" dirty="0"/>
                        <a:t>Thijs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16230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nl-NL" sz="1400"/>
                        <a:t>9 (19/20 Jan)</a:t>
                      </a:r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l-NL" sz="1400" dirty="0" err="1"/>
                        <a:t>Oliwia</a:t>
                      </a:r>
                      <a:endParaRPr lang="nl-NL" sz="1400" dirty="0"/>
                    </a:p>
                    <a:p>
                      <a:r>
                        <a:rPr lang="nl-NL" sz="1400" dirty="0"/>
                        <a:t>Anouk</a:t>
                      </a:r>
                    </a:p>
                    <a:p>
                      <a:r>
                        <a:rPr lang="nl-NL" sz="1400" dirty="0"/>
                        <a:t>Rosa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sz="1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033583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9561186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Past </a:t>
            </a:r>
            <a:r>
              <a:rPr lang="nl-NL" dirty="0" err="1"/>
              <a:t>Tense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8238" y="4941168"/>
            <a:ext cx="8229600" cy="720080"/>
          </a:xfrm>
          <a:solidFill>
            <a:srgbClr val="FFFF66"/>
          </a:solidFill>
          <a:ln w="38100" cap="rnd">
            <a:solidFill>
              <a:schemeClr val="bg1"/>
            </a:solidFill>
          </a:ln>
        </p:spPr>
        <p:txBody>
          <a:bodyPr anchor="ctr"/>
          <a:lstStyle/>
          <a:p>
            <a:pPr marL="0" indent="0" algn="ctr">
              <a:buNone/>
            </a:pPr>
            <a:r>
              <a:rPr lang="nl-NL" b="1" dirty="0">
                <a:latin typeface="Candara" panose="020E0502030303020204" pitchFamily="34" charset="0"/>
              </a:rPr>
              <a:t>Past		               Present			</a:t>
            </a:r>
            <a:r>
              <a:rPr lang="nl-NL" b="1" dirty="0" err="1">
                <a:latin typeface="Candara" panose="020E0502030303020204" pitchFamily="34" charset="0"/>
              </a:rPr>
              <a:t>Future</a:t>
            </a:r>
            <a:endParaRPr lang="nl-NL" dirty="0">
              <a:latin typeface="Candara" panose="020E0502030303020204" pitchFamily="34" charset="0"/>
            </a:endParaRPr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7"/>
            <a:ext cx="2583727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492897"/>
            <a:ext cx="2808312" cy="1872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Ovaal 3"/>
          <p:cNvSpPr/>
          <p:nvPr/>
        </p:nvSpPr>
        <p:spPr>
          <a:xfrm>
            <a:off x="175231" y="1916832"/>
            <a:ext cx="3312368" cy="3888432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8" name="Afbeelding 7" descr="Looking Ahead to Future Communication | HowStuffWorks">
            <a:extLst>
              <a:ext uri="{FF2B5EF4-FFF2-40B4-BE49-F238E27FC236}">
                <a16:creationId xmlns:a16="http://schemas.microsoft.com/office/drawing/2014/main" id="{4D2840AA-D3C5-45D4-8145-B4B6CB364BA0}"/>
              </a:ext>
            </a:extLst>
          </p:cNvPr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24" r="2869"/>
          <a:stretch/>
        </p:blipFill>
        <p:spPr bwMode="auto">
          <a:xfrm>
            <a:off x="6094511" y="2492896"/>
            <a:ext cx="2592289" cy="18722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98528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Past Simple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A</a:t>
            </a:r>
          </a:p>
          <a:p>
            <a:pPr marL="0" indent="0">
              <a:buNone/>
            </a:pPr>
            <a:r>
              <a:rPr lang="en-GB" dirty="0"/>
              <a:t>Listen to the story and underline the verbs in the past tense on your worksheet.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endParaRPr lang="en-GB" i="1" dirty="0"/>
          </a:p>
          <a:p>
            <a:pPr marL="0" indent="0">
              <a:buNone/>
            </a:pPr>
            <a:r>
              <a:rPr lang="en-GB" i="1" dirty="0"/>
              <a:t>Make this assignment on your </a:t>
            </a:r>
          </a:p>
          <a:p>
            <a:pPr marL="0" indent="0">
              <a:buNone/>
            </a:pPr>
            <a:r>
              <a:rPr lang="en-GB" i="1" dirty="0"/>
              <a:t>own.</a:t>
            </a:r>
          </a:p>
          <a:p>
            <a:pPr marL="0" indent="0">
              <a:buNone/>
            </a:pPr>
            <a:r>
              <a:rPr lang="en-GB" i="1" dirty="0"/>
              <a:t>We will check the assignment </a:t>
            </a:r>
          </a:p>
          <a:p>
            <a:pPr marL="0" indent="0">
              <a:buNone/>
            </a:pPr>
            <a:r>
              <a:rPr lang="en-GB" i="1" dirty="0"/>
              <a:t>together.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67944" y="2852936"/>
            <a:ext cx="4458072" cy="3343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2018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ln w="38100" cap="rnd"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nl-NL" dirty="0"/>
              <a:t>Past Simple – </a:t>
            </a:r>
            <a:r>
              <a:rPr lang="nl-NL" dirty="0" err="1"/>
              <a:t>Regular</a:t>
            </a:r>
            <a:r>
              <a:rPr lang="nl-NL" dirty="0"/>
              <a:t> </a:t>
            </a:r>
            <a:r>
              <a:rPr lang="nl-NL" dirty="0" err="1"/>
              <a:t>verbs</a:t>
            </a:r>
            <a:r>
              <a:rPr lang="nl-NL" dirty="0"/>
              <a:t> 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1"/>
          </p:nvPr>
        </p:nvSpPr>
        <p:spPr>
          <a:xfrm>
            <a:off x="457200" y="1340768"/>
            <a:ext cx="4038600" cy="518457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nl-NL" sz="2000" b="1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 err="1">
                <a:latin typeface="Candara" panose="020E0502030303020204" pitchFamily="34" charset="0"/>
              </a:rPr>
              <a:t>When</a:t>
            </a:r>
            <a:endParaRPr lang="nl-NL" sz="2000" dirty="0">
              <a:latin typeface="Candara" panose="020E0502030303020204" pitchFamily="34" charset="0"/>
            </a:endParaRPr>
          </a:p>
          <a:p>
            <a:r>
              <a:rPr lang="nl-NL" sz="2000" dirty="0"/>
              <a:t>Duidelijk wanneer</a:t>
            </a: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endParaRPr lang="nl-NL" sz="2000" dirty="0">
              <a:latin typeface="Candara" panose="020E0502030303020204" pitchFamily="34" charset="0"/>
            </a:endParaRPr>
          </a:p>
          <a:p>
            <a:pPr marL="0" indent="0">
              <a:buNone/>
            </a:pPr>
            <a:r>
              <a:rPr lang="nl-NL" sz="2000" b="1" dirty="0">
                <a:latin typeface="Candara" panose="020E0502030303020204" pitchFamily="34" charset="0"/>
              </a:rPr>
              <a:t>Indicator</a:t>
            </a:r>
          </a:p>
          <a:p>
            <a:r>
              <a:rPr lang="en-US" sz="2000" dirty="0"/>
              <a:t>Yesterday </a:t>
            </a:r>
          </a:p>
          <a:p>
            <a:r>
              <a:rPr lang="en-US" sz="2000" dirty="0"/>
              <a:t>In 1983</a:t>
            </a:r>
          </a:p>
          <a:p>
            <a:r>
              <a:rPr lang="en-US" sz="2000" dirty="0"/>
              <a:t>Last week</a:t>
            </a:r>
          </a:p>
          <a:p>
            <a:r>
              <a:rPr lang="en-US" sz="2000" dirty="0"/>
              <a:t>Three days ago</a:t>
            </a:r>
          </a:p>
          <a:p>
            <a:r>
              <a:rPr lang="en-US" sz="2000" dirty="0"/>
              <a:t>A minute ago</a:t>
            </a:r>
          </a:p>
          <a:p>
            <a:r>
              <a:rPr lang="en-US" sz="2000" dirty="0"/>
              <a:t>When I was young</a:t>
            </a:r>
          </a:p>
        </p:txBody>
      </p:sp>
      <p:sp>
        <p:nvSpPr>
          <p:cNvPr id="7" name="Tijdelijke aanduiding voor inhoud 6"/>
          <p:cNvSpPr>
            <a:spLocks noGrp="1"/>
          </p:cNvSpPr>
          <p:nvPr>
            <p:ph sz="half" idx="2"/>
          </p:nvPr>
        </p:nvSpPr>
        <p:spPr>
          <a:xfrm>
            <a:off x="4648200" y="1340768"/>
            <a:ext cx="4038600" cy="518457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r>
              <a:rPr lang="nl-NL" sz="2000" b="1" dirty="0" err="1"/>
              <a:t>Rule</a:t>
            </a:r>
            <a:endParaRPr lang="nl-NL" sz="2000" b="1" dirty="0"/>
          </a:p>
          <a:p>
            <a:r>
              <a:rPr lang="en-GB" sz="2000" dirty="0"/>
              <a:t>WW + </a:t>
            </a:r>
            <a:r>
              <a:rPr lang="en-GB" sz="2000" dirty="0" err="1"/>
              <a:t>ed</a:t>
            </a:r>
            <a:r>
              <a:rPr lang="en-GB" sz="2000" dirty="0"/>
              <a:t> </a:t>
            </a:r>
          </a:p>
          <a:p>
            <a:pPr marL="0" indent="0">
              <a:buNone/>
            </a:pPr>
            <a:endParaRPr lang="en-GB" sz="2000" dirty="0"/>
          </a:p>
          <a:p>
            <a:pPr marL="0" indent="0">
              <a:buNone/>
            </a:pPr>
            <a:r>
              <a:rPr lang="en-GB" sz="2000" b="1" dirty="0"/>
              <a:t>How</a:t>
            </a:r>
          </a:p>
          <a:p>
            <a:pPr marL="0" indent="0">
              <a:buNone/>
            </a:pPr>
            <a:r>
              <a:rPr lang="en-GB" sz="2000" dirty="0"/>
              <a:t>I		work</a:t>
            </a:r>
            <a:r>
              <a:rPr lang="en-GB" sz="2000" b="1" dirty="0">
                <a:solidFill>
                  <a:srgbClr val="FF0000"/>
                </a:solidFill>
              </a:rPr>
              <a:t>ed </a:t>
            </a:r>
            <a:r>
              <a:rPr lang="en-GB" sz="2000" dirty="0"/>
              <a:t>	</a:t>
            </a:r>
          </a:p>
          <a:p>
            <a:pPr marL="0" indent="0">
              <a:buNone/>
            </a:pPr>
            <a:r>
              <a:rPr lang="en-GB" sz="2000" dirty="0"/>
              <a:t>You		work</a:t>
            </a:r>
            <a:r>
              <a:rPr lang="en-GB" sz="2000" b="1" dirty="0">
                <a:solidFill>
                  <a:srgbClr val="FF0000"/>
                </a:solidFill>
              </a:rPr>
              <a:t>ed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She/ He/ It	work</a:t>
            </a:r>
            <a:r>
              <a:rPr lang="en-GB" sz="2000" b="1" dirty="0">
                <a:solidFill>
                  <a:srgbClr val="FF0000"/>
                </a:solidFill>
              </a:rPr>
              <a:t>ed</a:t>
            </a:r>
          </a:p>
          <a:p>
            <a:pPr marL="0" indent="0">
              <a:buNone/>
            </a:pPr>
            <a:r>
              <a:rPr lang="en-GB" sz="2000" dirty="0"/>
              <a:t>We		work</a:t>
            </a:r>
            <a:r>
              <a:rPr lang="en-GB" sz="2000" b="1" dirty="0">
                <a:solidFill>
                  <a:srgbClr val="FF0000"/>
                </a:solidFill>
              </a:rPr>
              <a:t>ed</a:t>
            </a:r>
            <a:endParaRPr lang="en-GB" sz="2000" dirty="0"/>
          </a:p>
          <a:p>
            <a:pPr marL="0" indent="0">
              <a:buNone/>
            </a:pPr>
            <a:r>
              <a:rPr lang="en-GB" sz="2000" dirty="0"/>
              <a:t>They		work</a:t>
            </a:r>
            <a:r>
              <a:rPr lang="en-GB" sz="2000" b="1" dirty="0">
                <a:solidFill>
                  <a:srgbClr val="FF0000"/>
                </a:solidFill>
              </a:rPr>
              <a:t>ed</a:t>
            </a:r>
            <a:endParaRPr lang="en-GB" sz="2000" dirty="0"/>
          </a:p>
          <a:p>
            <a:pPr marL="0" indent="0">
              <a:buNone/>
            </a:pPr>
            <a:endParaRPr lang="nl-NL" sz="2000" b="1" dirty="0"/>
          </a:p>
          <a:p>
            <a:pPr marL="0" indent="0">
              <a:buNone/>
            </a:pPr>
            <a:endParaRPr lang="nl-NL" sz="2000" dirty="0"/>
          </a:p>
          <a:p>
            <a:pPr marL="0" indent="0">
              <a:buNone/>
            </a:pPr>
            <a:endParaRPr lang="nl-NL" sz="20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5294847"/>
            <a:ext cx="1800200" cy="13069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788655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Past Simple – </a:t>
            </a:r>
            <a:r>
              <a:rPr lang="nl-NL" dirty="0" err="1"/>
              <a:t>Irregular</a:t>
            </a:r>
            <a:r>
              <a:rPr lang="nl-NL" dirty="0"/>
              <a:t> </a:t>
            </a:r>
            <a:r>
              <a:rPr lang="nl-NL" dirty="0" err="1"/>
              <a:t>verbs</a:t>
            </a:r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Irregular verbs</a:t>
            </a:r>
          </a:p>
          <a:p>
            <a:r>
              <a:rPr lang="en-GB" dirty="0"/>
              <a:t>We also have them in the Dutch language</a:t>
            </a:r>
          </a:p>
          <a:p>
            <a:r>
              <a:rPr lang="en-GB" dirty="0"/>
              <a:t>Regular rule doesn’t apply</a:t>
            </a:r>
          </a:p>
          <a:p>
            <a:r>
              <a:rPr lang="en-GB" dirty="0"/>
              <a:t>Have to learn by heart</a:t>
            </a:r>
          </a:p>
          <a:p>
            <a:r>
              <a:rPr lang="en-GB" dirty="0"/>
              <a:t>There are about 150 – only have to learn 30 (hand out)</a:t>
            </a: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750" y="3717032"/>
            <a:ext cx="4000500" cy="2800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5516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Past Simple – </a:t>
            </a:r>
            <a:r>
              <a:rPr lang="nl-NL" dirty="0" err="1"/>
              <a:t>Regular</a:t>
            </a:r>
            <a:r>
              <a:rPr lang="nl-NL" dirty="0"/>
              <a:t> </a:t>
            </a:r>
            <a:r>
              <a:rPr lang="nl-NL" dirty="0" err="1"/>
              <a:t>and</a:t>
            </a:r>
            <a:r>
              <a:rPr lang="nl-NL" dirty="0"/>
              <a:t> </a:t>
            </a:r>
            <a:r>
              <a:rPr lang="nl-NL" dirty="0" err="1"/>
              <a:t>Irregular</a:t>
            </a:r>
            <a:r>
              <a:rPr lang="nl-NL" dirty="0"/>
              <a:t> </a:t>
            </a:r>
            <a:r>
              <a:rPr lang="nl-NL" dirty="0" err="1"/>
              <a:t>verbs</a:t>
            </a:r>
            <a:r>
              <a:rPr lang="nl-NL" dirty="0"/>
              <a:t> </a:t>
            </a:r>
            <a:endParaRPr lang="en-GB" dirty="0"/>
          </a:p>
        </p:txBody>
      </p:sp>
      <p:sp>
        <p:nvSpPr>
          <p:cNvPr id="7" name="Tijdelijke aanduiding voor inhoud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Assignment B:</a:t>
            </a:r>
          </a:p>
          <a:p>
            <a:r>
              <a:rPr lang="en-GB" dirty="0"/>
              <a:t>Look at the list of irregular verbs </a:t>
            </a:r>
          </a:p>
          <a:p>
            <a:r>
              <a:rPr lang="en-GB" dirty="0"/>
              <a:t>Read the story again and circle the irregular verbs in the past tense.</a:t>
            </a:r>
          </a:p>
          <a:p>
            <a:pPr marL="0" indent="0">
              <a:buNone/>
            </a:pPr>
            <a:endParaRPr lang="en-GB" b="1" dirty="0"/>
          </a:p>
        </p:txBody>
      </p:sp>
    </p:spTree>
    <p:extLst>
      <p:ext uri="{BB962C8B-B14F-4D97-AF65-F5344CB8AC3E}">
        <p14:creationId xmlns:p14="http://schemas.microsoft.com/office/powerpoint/2010/main" val="2311114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Perfect – Example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Past Simple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Present Perfect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48" y="1412776"/>
            <a:ext cx="558339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460346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Present Perfect – Example</a:t>
            </a:r>
          </a:p>
        </p:txBody>
      </p:sp>
      <p:sp>
        <p:nvSpPr>
          <p:cNvPr id="5" name="Tijdelijke aanduiding voor inhoud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Past Simple</a:t>
            </a:r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en-GB" b="1" dirty="0"/>
              <a:t>Present Perfect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448" y="1412776"/>
            <a:ext cx="5583390" cy="51845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Ovaal 1"/>
          <p:cNvSpPr/>
          <p:nvPr/>
        </p:nvSpPr>
        <p:spPr>
          <a:xfrm>
            <a:off x="3491880" y="1772816"/>
            <a:ext cx="792088" cy="720080"/>
          </a:xfrm>
          <a:prstGeom prst="ellipse">
            <a:avLst/>
          </a:prstGeom>
          <a:noFill/>
          <a:ln w="1016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cxnSp>
        <p:nvCxnSpPr>
          <p:cNvPr id="6" name="Rechte verbindingslijn 5"/>
          <p:cNvCxnSpPr/>
          <p:nvPr/>
        </p:nvCxnSpPr>
        <p:spPr>
          <a:xfrm>
            <a:off x="6228184" y="2348880"/>
            <a:ext cx="1944216" cy="0"/>
          </a:xfrm>
          <a:prstGeom prst="line">
            <a:avLst/>
          </a:prstGeom>
          <a:ln w="1016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3902595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1604</TotalTime>
  <Words>485</Words>
  <Application>Microsoft Office PowerPoint</Application>
  <PresentationFormat>Diavoorstelling (4:3)</PresentationFormat>
  <Paragraphs>198</Paragraphs>
  <Slides>11</Slides>
  <Notes>3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3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Candara</vt:lpstr>
      <vt:lpstr>Kantoorthema</vt:lpstr>
      <vt:lpstr>Timeline</vt:lpstr>
      <vt:lpstr>Planning oral exams</vt:lpstr>
      <vt:lpstr>Past Tense</vt:lpstr>
      <vt:lpstr>Past Simple</vt:lpstr>
      <vt:lpstr>Past Simple – Regular verbs </vt:lpstr>
      <vt:lpstr>Past Simple – Irregular verbs </vt:lpstr>
      <vt:lpstr>Past Simple – Regular and Irregular verbs </vt:lpstr>
      <vt:lpstr>Present Perfect – Example</vt:lpstr>
      <vt:lpstr>Present Perfect – Example</vt:lpstr>
      <vt:lpstr>Present Perfect – Example</vt:lpstr>
      <vt:lpstr>PowerPoint-presentatie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E.A.M. Kuindersma</dc:creator>
  <cp:lastModifiedBy>Ellen Kuindersma</cp:lastModifiedBy>
  <cp:revision>97</cp:revision>
  <dcterms:created xsi:type="dcterms:W3CDTF">2017-08-29T19:23:49Z</dcterms:created>
  <dcterms:modified xsi:type="dcterms:W3CDTF">2021-01-06T10:45:24Z</dcterms:modified>
</cp:coreProperties>
</file>